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316" r:id="rId4"/>
    <p:sldId id="317" r:id="rId5"/>
    <p:sldId id="339" r:id="rId6"/>
    <p:sldId id="319" r:id="rId7"/>
    <p:sldId id="266" r:id="rId8"/>
    <p:sldId id="320" r:id="rId9"/>
    <p:sldId id="269" r:id="rId10"/>
    <p:sldId id="321" r:id="rId11"/>
    <p:sldId id="273" r:id="rId12"/>
    <p:sldId id="323" r:id="rId13"/>
    <p:sldId id="276" r:id="rId14"/>
    <p:sldId id="324" r:id="rId15"/>
    <p:sldId id="279" r:id="rId16"/>
    <p:sldId id="282" r:id="rId17"/>
    <p:sldId id="325" r:id="rId18"/>
    <p:sldId id="287" r:id="rId19"/>
    <p:sldId id="328" r:id="rId20"/>
    <p:sldId id="290" r:id="rId21"/>
    <p:sldId id="337" r:id="rId22"/>
    <p:sldId id="329" r:id="rId23"/>
    <p:sldId id="338" r:id="rId24"/>
    <p:sldId id="333" r:id="rId25"/>
    <p:sldId id="303" r:id="rId26"/>
    <p:sldId id="306" r:id="rId27"/>
    <p:sldId id="310" r:id="rId28"/>
    <p:sldId id="312" r:id="rId29"/>
    <p:sldId id="311" r:id="rId30"/>
    <p:sldId id="315" r:id="rId31"/>
    <p:sldId id="33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99"/>
    <a:srgbClr val="FF0066"/>
    <a:srgbClr val="00B0F0"/>
    <a:srgbClr val="00CC00"/>
    <a:srgbClr val="0070C0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9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8C68-62DC-45E0-8619-DA6FA2F31CD3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0D3D022-5F67-4636-92A0-5EA11FE7B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8C68-62DC-45E0-8619-DA6FA2F31CD3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D022-5F67-4636-92A0-5EA11FE7B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8C68-62DC-45E0-8619-DA6FA2F31CD3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D022-5F67-4636-92A0-5EA11FE7B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8C68-62DC-45E0-8619-DA6FA2F31CD3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0D3D022-5F67-4636-92A0-5EA11FE7B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8C68-62DC-45E0-8619-DA6FA2F31CD3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D022-5F67-4636-92A0-5EA11FE7B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8C68-62DC-45E0-8619-DA6FA2F31CD3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D022-5F67-4636-92A0-5EA11FE7B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8C68-62DC-45E0-8619-DA6FA2F31CD3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0D3D022-5F67-4636-92A0-5EA11FE7B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8C68-62DC-45E0-8619-DA6FA2F31CD3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D022-5F67-4636-92A0-5EA11FE7B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8C68-62DC-45E0-8619-DA6FA2F31CD3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D022-5F67-4636-92A0-5EA11FE7B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8C68-62DC-45E0-8619-DA6FA2F31CD3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D022-5F67-4636-92A0-5EA11FE7B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8C68-62DC-45E0-8619-DA6FA2F31CD3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D022-5F67-4636-92A0-5EA11FE7B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85F8C68-62DC-45E0-8619-DA6FA2F31CD3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0D3D022-5F67-4636-92A0-5EA11FE7B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12.png"/><Relationship Id="rId4" Type="http://schemas.microsoft.com/office/2007/relationships/media" Target="../media/media3.mp3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12.png"/><Relationship Id="rId4" Type="http://schemas.microsoft.com/office/2007/relationships/media" Target="../media/media3.mp3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microsoft.com/office/2007/relationships/media" Target="../media/media4.mp3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microsoft.com/office/2007/relationships/media" Target="../media/media5.mp3"/><Relationship Id="rId5" Type="http://schemas.openxmlformats.org/officeDocument/2006/relationships/image" Target="../media/image19.png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35.gif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12.png"/><Relationship Id="rId4" Type="http://schemas.microsoft.com/office/2007/relationships/media" Target="../media/media3.mp3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12.png"/><Relationship Id="rId4" Type="http://schemas.microsoft.com/office/2007/relationships/media" Target="../media/media3.mp3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498" y="32685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Book Antiqua" pitchFamily="18" charset="0"/>
                <a:cs typeface="Times New Roman" pitchFamily="18" charset="0"/>
              </a:rPr>
              <a:t>МОБУ </a:t>
            </a:r>
            <a:r>
              <a:rPr lang="ru-RU" b="1" dirty="0">
                <a:solidFill>
                  <a:srgbClr val="000099"/>
                </a:solidFill>
                <a:latin typeface="Book Antiqua" pitchFamily="18" charset="0"/>
                <a:cs typeface="Times New Roman" pitchFamily="18" charset="0"/>
              </a:rPr>
              <a:t>«Рыбкинская СОШ»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43240" y="5786454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Подготовила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Марисова Юлия Сергеевна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607220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1472" y="785794"/>
            <a:ext cx="800105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>
                <a:solidFill>
                  <a:srgbClr val="0F243E"/>
                </a:solidFill>
                <a:latin typeface="Times New Roman"/>
                <a:ea typeface="Times New Roman"/>
              </a:rPr>
              <a:t>Интеллектуальная   игра</a:t>
            </a:r>
            <a:endParaRPr lang="ru-RU" sz="32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4000" b="1" dirty="0" smtClean="0">
                <a:solidFill>
                  <a:srgbClr val="0F243E"/>
                </a:solidFill>
                <a:latin typeface="Times New Roman"/>
                <a:ea typeface="Times New Roman"/>
              </a:rPr>
              <a:t> </a:t>
            </a:r>
            <a:r>
              <a:rPr lang="ru-RU" sz="7200" b="1" dirty="0">
                <a:solidFill>
                  <a:srgbClr val="FF0000"/>
                </a:solidFill>
                <a:latin typeface="Times New Roman"/>
                <a:ea typeface="Times New Roman"/>
              </a:rPr>
              <a:t>«Знание – сила!»</a:t>
            </a:r>
            <a:endParaRPr lang="ru-RU" sz="7200" dirty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8" name="Рисунок 7" descr="2025-10-13_21-23-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24219" t="29167" r="35937" b="31944"/>
          <a:stretch>
            <a:fillRect/>
          </a:stretch>
        </p:blipFill>
        <p:spPr>
          <a:xfrm>
            <a:off x="1571604" y="2357430"/>
            <a:ext cx="6375840" cy="3500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9689"/>
          <a:stretch/>
        </p:blipFill>
        <p:spPr bwMode="auto">
          <a:xfrm>
            <a:off x="315919" y="1268760"/>
            <a:ext cx="855060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4671" y="11663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Отгадайте ребусы</a:t>
            </a:r>
          </a:p>
        </p:txBody>
      </p:sp>
      <p:sp>
        <p:nvSpPr>
          <p:cNvPr id="4" name="Прямоугольник 3"/>
          <p:cNvSpPr/>
          <p:nvPr/>
        </p:nvSpPr>
        <p:spPr>
          <a:xfrm rot="20182158">
            <a:off x="295311" y="370747"/>
            <a:ext cx="181529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905"/>
                <a:solidFill>
                  <a:srgbClr val="0070C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БОНУС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2462-tajmera-s-okonchaniem-cherez-1-minutu-60-sekund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987093" y="4198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518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6226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1736" y="428604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86380" y="0"/>
            <a:ext cx="3857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</a:p>
          <a:p>
            <a:pPr algn="ctr"/>
            <a:r>
              <a:rPr lang="ru-RU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00562" y="1643050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близко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2500306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час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 чайной ложке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3286124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Морочить голову –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4071942"/>
            <a:ext cx="3500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Во весь дух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72" y="4714884"/>
            <a:ext cx="3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Бить баклуши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5357826"/>
            <a:ext cx="407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Прикусить язык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71604" y="1643050"/>
            <a:ext cx="30791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Рукой подать – </a:t>
            </a:r>
            <a:endParaRPr lang="ru-RU" sz="3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715008" y="2500306"/>
            <a:ext cx="19425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медленно</a:t>
            </a:r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643438" y="3286124"/>
            <a:ext cx="24600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обманывать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43306" y="4071942"/>
            <a:ext cx="15329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быстро</a:t>
            </a:r>
            <a:endParaRPr lang="ru-RU" sz="3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71934" y="4714884"/>
            <a:ext cx="28814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бездельничать</a:t>
            </a:r>
            <a:endParaRPr lang="ru-RU" sz="3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286248" y="5429264"/>
            <a:ext cx="21028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замолчать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08720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Из какой сказки и кто её автор?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58" y="3143248"/>
            <a:ext cx="35004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ДРУЖБА</a:t>
            </a:r>
            <a:endParaRPr lang="ru-RU" sz="6000" b="1" i="1" dirty="0">
              <a:solidFill>
                <a:srgbClr val="C0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67744" y="332656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86380" y="0"/>
            <a:ext cx="3857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</a:p>
          <a:p>
            <a:pPr algn="ctr"/>
            <a:r>
              <a:rPr lang="ru-RU" dirty="0"/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43174" y="1857364"/>
            <a:ext cx="276710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66" charset="0"/>
                <a:cs typeface="Times New Roman" pitchFamily="18" charset="0"/>
              </a:rPr>
              <a:t>солнце</a:t>
            </a:r>
            <a:endParaRPr lang="ru-RU" sz="5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86512" y="2214554"/>
            <a:ext cx="234551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000099"/>
                </a:solidFill>
                <a:latin typeface="Arial Black" pitchFamily="34" charset="0"/>
                <a:cs typeface="Times New Roman" pitchFamily="18" charset="0"/>
              </a:rPr>
              <a:t>снег</a:t>
            </a:r>
            <a:endParaRPr lang="ru-RU" sz="6600" b="1" dirty="0">
              <a:solidFill>
                <a:srgbClr val="000099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72198" y="5000636"/>
            <a:ext cx="229024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роза</a:t>
            </a:r>
            <a:endParaRPr lang="ru-RU" sz="8000" b="1" i="1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57752" y="3429000"/>
            <a:ext cx="401744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0070C0"/>
                </a:solidFill>
                <a:latin typeface="Bookman Old Style" pitchFamily="18" charset="0"/>
                <a:cs typeface="Times New Roman" pitchFamily="18" charset="0"/>
              </a:rPr>
              <a:t>льдинка</a:t>
            </a:r>
            <a:endParaRPr lang="ru-RU" sz="6600" dirty="0">
              <a:latin typeface="Bookman Old Style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14414" y="4429132"/>
            <a:ext cx="365035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i="1" dirty="0" smtClean="0">
                <a:solidFill>
                  <a:schemeClr val="accent6">
                    <a:lumMod val="75000"/>
                  </a:schemeClr>
                </a:solidFill>
                <a:latin typeface="Sitka Small" pitchFamily="2" charset="0"/>
                <a:cs typeface="Times New Roman" pitchFamily="18" charset="0"/>
              </a:rPr>
              <a:t>олень</a:t>
            </a:r>
            <a:endParaRPr lang="ru-RU" sz="8800" i="1" dirty="0">
              <a:solidFill>
                <a:schemeClr val="accent6">
                  <a:lumMod val="75000"/>
                </a:schemeClr>
              </a:solidFill>
              <a:latin typeface="Sitka Small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421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1736" y="428604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86380" y="0"/>
            <a:ext cx="3857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</a:p>
          <a:p>
            <a:pPr algn="ctr"/>
            <a:r>
              <a:rPr lang="ru-RU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3673" y="1149034"/>
            <a:ext cx="8215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Ганс-Христиан</a:t>
            </a: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Андерсен </a:t>
            </a:r>
          </a:p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«Снежная королева»</a:t>
            </a:r>
          </a:p>
        </p:txBody>
      </p:sp>
      <p:pic>
        <p:nvPicPr>
          <p:cNvPr id="14338" name="Picture 2" descr="Снежная королева - Ганс Христиан Андерсен, читать онлай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2500306"/>
            <a:ext cx="3007015" cy="40951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037954"/>
            <a:ext cx="82089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>
                <a:solidFill>
                  <a:srgbClr val="0F243E"/>
                </a:solidFill>
                <a:latin typeface="Times New Roman"/>
                <a:ea typeface="Times New Roman"/>
              </a:rPr>
              <a:t>1</a:t>
            </a:r>
            <a:r>
              <a:rPr lang="ru-RU" sz="3600" b="1" dirty="0" smtClean="0">
                <a:solidFill>
                  <a:srgbClr val="0F243E"/>
                </a:solidFill>
                <a:latin typeface="Times New Roman"/>
                <a:ea typeface="Times New Roman"/>
              </a:rPr>
              <a:t>0 </a:t>
            </a:r>
            <a:r>
              <a:rPr lang="ru-RU" sz="3600" b="1" dirty="0">
                <a:solidFill>
                  <a:srgbClr val="0F243E"/>
                </a:solidFill>
                <a:latin typeface="Times New Roman"/>
                <a:ea typeface="Times New Roman"/>
              </a:rPr>
              <a:t>кг макулатуры сохраняют одно дерево, растущее в лесу свыше пятидесяти лет. </a:t>
            </a:r>
          </a:p>
          <a:p>
            <a:pPr algn="just"/>
            <a:r>
              <a:rPr lang="ru-RU" sz="3600" b="1" dirty="0">
                <a:solidFill>
                  <a:srgbClr val="0F243E"/>
                </a:solidFill>
                <a:latin typeface="Times New Roman"/>
                <a:ea typeface="Times New Roman"/>
              </a:rPr>
              <a:t>Сколько деревьев сохранят учащиеся </a:t>
            </a:r>
            <a:r>
              <a:rPr lang="ru-RU" sz="3600" b="1" dirty="0">
                <a:solidFill>
                  <a:srgbClr val="C00000"/>
                </a:solidFill>
                <a:latin typeface="Times New Roman"/>
                <a:ea typeface="Times New Roman"/>
              </a:rPr>
              <a:t>двух</a:t>
            </a:r>
            <a:r>
              <a:rPr lang="ru-RU" sz="3600" b="1" dirty="0">
                <a:solidFill>
                  <a:srgbClr val="0F243E"/>
                </a:solidFill>
                <a:latin typeface="Times New Roman"/>
                <a:ea typeface="Times New Roman"/>
              </a:rPr>
              <a:t> школ, если </a:t>
            </a:r>
            <a:r>
              <a:rPr lang="ru-RU" sz="3600" b="1" dirty="0">
                <a:solidFill>
                  <a:srgbClr val="C00000"/>
                </a:solidFill>
                <a:latin typeface="Times New Roman"/>
                <a:ea typeface="Times New Roman"/>
              </a:rPr>
              <a:t>каждая</a:t>
            </a:r>
            <a:r>
              <a:rPr lang="ru-RU" sz="3600" b="1" dirty="0">
                <a:solidFill>
                  <a:srgbClr val="0F243E"/>
                </a:solidFill>
                <a:latin typeface="Times New Roman"/>
                <a:ea typeface="Times New Roman"/>
              </a:rPr>
              <a:t> школа соберёт по 720 кг макулатуры?</a:t>
            </a:r>
            <a:endParaRPr lang="ru-RU" sz="3600" b="1" dirty="0"/>
          </a:p>
        </p:txBody>
      </p:sp>
      <p:pic>
        <p:nvPicPr>
          <p:cNvPr id="7170" name="Picture 2" descr="СДАЙ МАКУЛАТУРУ – СОХРАНИ ДЕРЕВО! - 24 Апреля 2021 - Официальный сайт МБОУ  СШ №36 г.Архангельс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885" y="4540698"/>
            <a:ext cx="2817676" cy="20755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86380" y="0"/>
            <a:ext cx="3857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</a:p>
          <a:p>
            <a:pPr algn="ctr"/>
            <a:r>
              <a:rPr lang="ru-RU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67744" y="332656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</p:txBody>
      </p:sp>
      <p:pic>
        <p:nvPicPr>
          <p:cNvPr id="8" name="2462-tajmera-s-okonchaniem-cherez-1-minutu-60-sekund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066856" y="55352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017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1736" y="428604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86380" y="0"/>
            <a:ext cx="3857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</a:p>
          <a:p>
            <a:pPr algn="ctr"/>
            <a:r>
              <a:rPr lang="ru-RU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034" y="1785926"/>
            <a:ext cx="82153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AutoNum type="arabicParenR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720:10=72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(д.)</a:t>
            </a:r>
          </a:p>
          <a:p>
            <a:pPr marL="514350" indent="-514350" algn="ctr">
              <a:buAutoNum type="arabicParenR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72∙2=144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(д.)</a:t>
            </a:r>
          </a:p>
          <a:p>
            <a:pPr marL="514350" indent="-514350" algn="ctr">
              <a:buAutoNum type="arabicParenR"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144 </a:t>
            </a:r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дерева сохранят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1736" y="428604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86380" y="0"/>
            <a:ext cx="3857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algn="ctr"/>
            <a:r>
              <a:rPr lang="ru-RU" dirty="0"/>
              <a:t> 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="" xmlns:a16="http://schemas.microsoft.com/office/drawing/2014/main" id="{1FA0377E-C2EC-EE9C-E1FE-F2393AC09D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97523617"/>
              </p:ext>
            </p:extLst>
          </p:nvPr>
        </p:nvGraphicFramePr>
        <p:xfrm>
          <a:off x="357158" y="1857364"/>
          <a:ext cx="8583782" cy="3399095"/>
        </p:xfrm>
        <a:graphic>
          <a:graphicData uri="http://schemas.openxmlformats.org/drawingml/2006/table">
            <a:tbl>
              <a:tblPr firstRow="1" firstCol="1" bandRow="1"/>
              <a:tblGrid>
                <a:gridCol w="347758">
                  <a:extLst>
                    <a:ext uri="{9D8B030D-6E8A-4147-A177-3AD203B41FA5}">
                      <a16:colId xmlns="" xmlns:a16="http://schemas.microsoft.com/office/drawing/2014/main" val="294567374"/>
                    </a:ext>
                  </a:extLst>
                </a:gridCol>
                <a:gridCol w="3593548">
                  <a:extLst>
                    <a:ext uri="{9D8B030D-6E8A-4147-A177-3AD203B41FA5}">
                      <a16:colId xmlns="" xmlns:a16="http://schemas.microsoft.com/office/drawing/2014/main" val="1029523051"/>
                    </a:ext>
                  </a:extLst>
                </a:gridCol>
                <a:gridCol w="486484">
                  <a:extLst>
                    <a:ext uri="{9D8B030D-6E8A-4147-A177-3AD203B41FA5}">
                      <a16:colId xmlns="" xmlns:a16="http://schemas.microsoft.com/office/drawing/2014/main" val="298872229"/>
                    </a:ext>
                  </a:extLst>
                </a:gridCol>
                <a:gridCol w="4155992">
                  <a:extLst>
                    <a:ext uri="{9D8B030D-6E8A-4147-A177-3AD203B41FA5}">
                      <a16:colId xmlns="" xmlns:a16="http://schemas.microsoft.com/office/drawing/2014/main" val="3448052814"/>
                    </a:ext>
                  </a:extLst>
                </a:gridCol>
              </a:tblGrid>
              <a:tr h="610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 err="1">
                          <a:solidFill>
                            <a:srgbClr val="C00000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кюлвка</a:t>
                      </a:r>
                      <a:endParaRPr lang="ru-RU" sz="4000" dirty="0">
                        <a:solidFill>
                          <a:srgbClr val="C00000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2400" b="1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 err="1">
                          <a:solidFill>
                            <a:srgbClr val="C00000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минала</a:t>
                      </a:r>
                      <a:endParaRPr lang="ru-RU" sz="4000" dirty="0">
                        <a:solidFill>
                          <a:srgbClr val="C00000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16618085"/>
                  </a:ext>
                </a:extLst>
              </a:tr>
              <a:tr h="610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2400" b="1" dirty="0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 err="1">
                          <a:solidFill>
                            <a:srgbClr val="C00000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сбикруна</a:t>
                      </a:r>
                      <a:endParaRPr lang="ru-RU" sz="4000" dirty="0">
                        <a:solidFill>
                          <a:srgbClr val="C00000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2400" b="1" dirty="0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 err="1">
                          <a:solidFill>
                            <a:srgbClr val="C00000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икевжеа</a:t>
                      </a:r>
                      <a:endParaRPr lang="ru-RU" sz="4000" dirty="0">
                        <a:solidFill>
                          <a:srgbClr val="C00000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94299184"/>
                  </a:ext>
                </a:extLst>
              </a:tr>
              <a:tr h="610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2400" b="1" dirty="0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 err="1">
                          <a:solidFill>
                            <a:srgbClr val="C00000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кичрнеа</a:t>
                      </a:r>
                      <a:endParaRPr lang="ru-RU" sz="4000" dirty="0">
                        <a:solidFill>
                          <a:srgbClr val="C00000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2400" b="1" dirty="0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 err="1">
                          <a:solidFill>
                            <a:srgbClr val="C00000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нзмлаяике</a:t>
                      </a:r>
                      <a:endParaRPr lang="ru-RU" sz="4000" dirty="0">
                        <a:solidFill>
                          <a:srgbClr val="C00000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19202261"/>
                  </a:ext>
                </a:extLst>
              </a:tr>
              <a:tr h="610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2400" b="1" dirty="0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 err="1">
                          <a:solidFill>
                            <a:srgbClr val="C00000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рмшокоа</a:t>
                      </a:r>
                      <a:endParaRPr lang="ru-RU" sz="4000" dirty="0">
                        <a:solidFill>
                          <a:srgbClr val="C00000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2400" b="1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канила</a:t>
                      </a:r>
                      <a:endParaRPr lang="ru-RU" sz="4000" dirty="0">
                        <a:solidFill>
                          <a:srgbClr val="C00000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4291338"/>
                  </a:ext>
                </a:extLst>
              </a:tr>
              <a:tr h="7994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2400" b="1" dirty="0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 err="1">
                          <a:solidFill>
                            <a:srgbClr val="C00000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ариянб</a:t>
                      </a:r>
                      <a:endParaRPr lang="ru-RU" sz="4000" dirty="0">
                        <a:solidFill>
                          <a:srgbClr val="C00000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2400" b="1" dirty="0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 err="1">
                          <a:solidFill>
                            <a:srgbClr val="C00000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губаолки</a:t>
                      </a:r>
                      <a:endParaRPr lang="ru-RU" sz="4000" dirty="0">
                        <a:solidFill>
                          <a:srgbClr val="C00000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1971817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405095E5-15D5-4B04-7C3E-7ED7511173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4496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1736" y="428604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86380" y="0"/>
            <a:ext cx="3857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algn="ctr"/>
            <a:r>
              <a:rPr lang="ru-RU" dirty="0"/>
              <a:t>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="" xmlns:a16="http://schemas.microsoft.com/office/drawing/2014/main" id="{2708D0D9-C1F5-2A2E-5D63-6C914B25E8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41509549"/>
              </p:ext>
            </p:extLst>
          </p:nvPr>
        </p:nvGraphicFramePr>
        <p:xfrm>
          <a:off x="304800" y="1554163"/>
          <a:ext cx="8583782" cy="3399095"/>
        </p:xfrm>
        <a:graphic>
          <a:graphicData uri="http://schemas.openxmlformats.org/drawingml/2006/table">
            <a:tbl>
              <a:tblPr firstRow="1" firstCol="1" bandRow="1"/>
              <a:tblGrid>
                <a:gridCol w="347758">
                  <a:extLst>
                    <a:ext uri="{9D8B030D-6E8A-4147-A177-3AD203B41FA5}">
                      <a16:colId xmlns="" xmlns:a16="http://schemas.microsoft.com/office/drawing/2014/main" val="3842539973"/>
                    </a:ext>
                  </a:extLst>
                </a:gridCol>
                <a:gridCol w="3593548">
                  <a:extLst>
                    <a:ext uri="{9D8B030D-6E8A-4147-A177-3AD203B41FA5}">
                      <a16:colId xmlns="" xmlns:a16="http://schemas.microsoft.com/office/drawing/2014/main" val="3963555884"/>
                    </a:ext>
                  </a:extLst>
                </a:gridCol>
                <a:gridCol w="486484">
                  <a:extLst>
                    <a:ext uri="{9D8B030D-6E8A-4147-A177-3AD203B41FA5}">
                      <a16:colId xmlns="" xmlns:a16="http://schemas.microsoft.com/office/drawing/2014/main" val="2510728621"/>
                    </a:ext>
                  </a:extLst>
                </a:gridCol>
                <a:gridCol w="4155992">
                  <a:extLst>
                    <a:ext uri="{9D8B030D-6E8A-4147-A177-3AD203B41FA5}">
                      <a16:colId xmlns="" xmlns:a16="http://schemas.microsoft.com/office/drawing/2014/main" val="3603710327"/>
                    </a:ext>
                  </a:extLst>
                </a:gridCol>
              </a:tblGrid>
              <a:tr h="610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клюква</a:t>
                      </a:r>
                      <a:endParaRPr lang="ru-RU" sz="4000" dirty="0"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2400" b="1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малина</a:t>
                      </a:r>
                      <a:endParaRPr lang="ru-RU" sz="4000" dirty="0"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68991222"/>
                  </a:ext>
                </a:extLst>
              </a:tr>
              <a:tr h="610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2400" b="1" dirty="0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брусника</a:t>
                      </a:r>
                      <a:endParaRPr lang="ru-RU" sz="4000" dirty="0"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2400" b="1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ежевика</a:t>
                      </a:r>
                      <a:endParaRPr lang="ru-RU" sz="4000" dirty="0"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511176046"/>
                  </a:ext>
                </a:extLst>
              </a:tr>
              <a:tr h="610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2400" b="1" dirty="0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черника</a:t>
                      </a:r>
                      <a:endParaRPr lang="ru-RU" sz="4000" dirty="0"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2400" b="1" dirty="0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земляника</a:t>
                      </a:r>
                      <a:endParaRPr lang="ru-RU" sz="4000" dirty="0"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17554687"/>
                  </a:ext>
                </a:extLst>
              </a:tr>
              <a:tr h="610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2400" b="1" dirty="0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морошка</a:t>
                      </a:r>
                      <a:endParaRPr lang="ru-RU" sz="4000" dirty="0"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2400" b="1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калина</a:t>
                      </a:r>
                      <a:endParaRPr lang="ru-RU" sz="4000" dirty="0"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79010163"/>
                  </a:ext>
                </a:extLst>
              </a:tr>
              <a:tr h="7994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2400" b="1" dirty="0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рябина</a:t>
                      </a:r>
                      <a:endParaRPr lang="ru-RU" sz="4000" dirty="0"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2400" b="1" dirty="0">
                          <a:solidFill>
                            <a:srgbClr val="212529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4000" b="1" dirty="0"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голубика</a:t>
                      </a:r>
                      <a:endParaRPr lang="ru-RU" sz="4000" dirty="0"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35" marR="52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31672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51888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83006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940152" y="4030499"/>
            <a:ext cx="2705102" cy="2407058"/>
          </a:xfrm>
          <a:prstGeom prst="roundRect">
            <a:avLst>
              <a:gd name="adj" fmla="val 22984"/>
            </a:avLst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 rot="1708904">
            <a:off x="2738549" y="1136373"/>
            <a:ext cx="73581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Минутка  ОТДЫХА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28674" name="Picture 2" descr="http://s1.hostingkartinok.com/uploads/images/2012/11/07f5828f501ad32ceeebaa5d9000804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473047">
            <a:off x="2025767" y="-15574"/>
            <a:ext cx="2435164" cy="1892605"/>
          </a:xfrm>
          <a:prstGeom prst="rect">
            <a:avLst/>
          </a:prstGeom>
          <a:noFill/>
        </p:spPr>
      </p:pic>
      <p:pic>
        <p:nvPicPr>
          <p:cNvPr id="6" name="Picture 2" descr="http://s1.hostingkartinok.com/uploads/images/2012/11/07f5828f501ad32ceeebaa5d9000804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715359" flipH="1">
            <a:off x="6660979" y="-105756"/>
            <a:ext cx="2135300" cy="2069260"/>
          </a:xfrm>
          <a:prstGeom prst="rect">
            <a:avLst/>
          </a:prstGeom>
          <a:noFill/>
        </p:spPr>
      </p:pic>
      <p:pic>
        <p:nvPicPr>
          <p:cNvPr id="7" name="Picture 2" descr="http://s1.hostingkartinok.com/uploads/images/2012/11/07f5828f501ad32ceeebaa5d9000804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968420">
            <a:off x="5355439" y="1730847"/>
            <a:ext cx="2135300" cy="2069260"/>
          </a:xfrm>
          <a:prstGeom prst="rect">
            <a:avLst/>
          </a:prstGeom>
          <a:noFill/>
        </p:spPr>
      </p:pic>
      <p:pic>
        <p:nvPicPr>
          <p:cNvPr id="3" name="Рисунок 2" descr="Буковка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71612"/>
            <a:ext cx="5643570" cy="491777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1736" y="428604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86380" y="0"/>
            <a:ext cx="3857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</a:p>
          <a:p>
            <a:pPr algn="ctr"/>
            <a:r>
              <a:rPr lang="ru-RU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034" y="1785926"/>
            <a:ext cx="8215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Вода, водитель, подводный, водянистый.</a:t>
            </a:r>
            <a:endParaRPr lang="ru-RU" sz="32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2714620"/>
            <a:ext cx="8215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Наводнение, паводок, водить, подводный.</a:t>
            </a:r>
            <a:endParaRPr lang="ru-RU" sz="32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3571876"/>
            <a:ext cx="8215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Водный, переводить, воды, водяной.</a:t>
            </a:r>
            <a:endParaRPr lang="ru-RU" sz="32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000232" y="2143116"/>
            <a:ext cx="178595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714876" y="3071810"/>
            <a:ext cx="150019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786050" y="3929066"/>
            <a:ext cx="221457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9730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71942"/>
            <a:ext cx="896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ЧЕМ </a:t>
            </a:r>
            <a:r>
              <a:rPr lang="ru-RU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БОЛЬШЕ </a:t>
            </a:r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УЗНАЮ,</a:t>
            </a:r>
          </a:p>
          <a:p>
            <a:pPr algn="ctr"/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 СИЛЬНЕЕ СТАНУ</a:t>
            </a:r>
            <a:r>
              <a:rPr lang="ru-RU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 </a:t>
            </a:r>
          </a:p>
        </p:txBody>
      </p:sp>
      <p:pic>
        <p:nvPicPr>
          <p:cNvPr id="4" name="Рисунок 3" descr="2025-10-13_21-26-4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33594" t="20833" r="43750" b="44444"/>
          <a:stretch>
            <a:fillRect/>
          </a:stretch>
        </p:blipFill>
        <p:spPr>
          <a:xfrm>
            <a:off x="2714612" y="500042"/>
            <a:ext cx="4143404" cy="35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1736" y="428604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86380" y="0"/>
            <a:ext cx="3857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</a:p>
          <a:p>
            <a:pPr algn="ctr"/>
            <a:r>
              <a:rPr lang="ru-RU" dirty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00298" y="1071546"/>
            <a:ext cx="42835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Bookman Old Style" pitchFamily="18" charset="0"/>
              </a:rPr>
              <a:t>«Узнай сказку»</a:t>
            </a:r>
            <a:endParaRPr lang="ru-RU" sz="32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1714488"/>
            <a:ext cx="37138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/>
            <a:r>
              <a:rPr lang="ru-RU" b="1" i="1" dirty="0" smtClean="0"/>
              <a:t>В кого превратился гадкий утёнок?</a:t>
            </a:r>
            <a:endParaRPr lang="ru-RU" b="1" i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71538" y="2071678"/>
            <a:ext cx="66437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Кто из обитателей болота стал женой Ивана Царевича?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2428868"/>
            <a:ext cx="628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ru-RU" b="1" i="1" dirty="0" smtClean="0">
                <a:solidFill>
                  <a:srgbClr val="00CC00"/>
                </a:solidFill>
              </a:rPr>
              <a:t>Какое дерево помогало девочке спасти брата?</a:t>
            </a:r>
            <a:endParaRPr lang="ru-RU" b="1" i="1" dirty="0">
              <a:solidFill>
                <a:srgbClr val="00CC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00100" y="2786058"/>
            <a:ext cx="27249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/>
            <a:r>
              <a:rPr lang="ru-RU" b="1" i="1" dirty="0" smtClean="0">
                <a:solidFill>
                  <a:srgbClr val="00B0F0"/>
                </a:solidFill>
              </a:rPr>
              <a:t>Кто одолел </a:t>
            </a:r>
            <a:r>
              <a:rPr lang="ru-RU" b="1" i="1" dirty="0" err="1" smtClean="0">
                <a:solidFill>
                  <a:srgbClr val="00B0F0"/>
                </a:solidFill>
              </a:rPr>
              <a:t>Тараканище</a:t>
            </a:r>
            <a:r>
              <a:rPr lang="ru-RU" b="1" i="1" dirty="0" smtClean="0">
                <a:solidFill>
                  <a:srgbClr val="00B0F0"/>
                </a:solidFill>
              </a:rPr>
              <a:t>? </a:t>
            </a:r>
            <a:endParaRPr lang="ru-RU" b="1" i="1" dirty="0">
              <a:solidFill>
                <a:srgbClr val="00B0F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3143248"/>
            <a:ext cx="45500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/>
            <a:r>
              <a:rPr lang="ru-RU" b="1" i="1" dirty="0" smtClean="0">
                <a:solidFill>
                  <a:srgbClr val="FF0066"/>
                </a:solidFill>
              </a:rPr>
              <a:t>Из какого цветка появилась </a:t>
            </a:r>
            <a:r>
              <a:rPr lang="ru-RU" b="1" i="1" dirty="0" err="1" smtClean="0">
                <a:solidFill>
                  <a:srgbClr val="FF0066"/>
                </a:solidFill>
              </a:rPr>
              <a:t>Дюймовочка</a:t>
            </a:r>
            <a:r>
              <a:rPr lang="ru-RU" b="1" i="1" dirty="0" smtClean="0">
                <a:solidFill>
                  <a:srgbClr val="FF0066"/>
                </a:solidFill>
              </a:rPr>
              <a:t>? </a:t>
            </a:r>
            <a:endParaRPr lang="ru-RU" b="1" i="1" dirty="0">
              <a:solidFill>
                <a:srgbClr val="FF0066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3500438"/>
            <a:ext cx="685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Какой овощ мешал спать настоящей принцессе? 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3929066"/>
            <a:ext cx="685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ru-RU" b="1" i="1" dirty="0" smtClean="0"/>
              <a:t>Какой овощ смогли вытащить только целым коллективом? </a:t>
            </a:r>
            <a:endParaRPr lang="ru-RU" b="1" i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28596" y="4286256"/>
            <a:ext cx="764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ru-RU" b="1" i="1" dirty="0" smtClean="0">
                <a:solidFill>
                  <a:srgbClr val="0070C0"/>
                </a:solidFill>
              </a:rPr>
              <a:t>За этим цветком отправила злая мачеха падчерицу и сказке </a:t>
            </a:r>
            <a:endParaRPr lang="ru-RU" b="1" i="1" dirty="0" smtClean="0">
              <a:solidFill>
                <a:srgbClr val="0070C0"/>
              </a:solidFill>
            </a:endParaRPr>
          </a:p>
          <a:p>
            <a:pPr marL="457200" indent="-457200"/>
            <a:r>
              <a:rPr lang="ru-RU" b="1" i="1" dirty="0" smtClean="0">
                <a:solidFill>
                  <a:srgbClr val="0070C0"/>
                </a:solidFill>
              </a:rPr>
              <a:t>«</a:t>
            </a:r>
            <a:r>
              <a:rPr lang="ru-RU" b="1" i="1" dirty="0" smtClean="0">
                <a:solidFill>
                  <a:srgbClr val="0070C0"/>
                </a:solidFill>
              </a:rPr>
              <a:t>Двенадцать месяцев»? 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2910" y="4929198"/>
            <a:ext cx="7215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ru-RU" b="1" i="1" dirty="0" smtClean="0">
                <a:solidFill>
                  <a:srgbClr val="FF0000"/>
                </a:solidFill>
              </a:rPr>
              <a:t>На поле этих цветов уснула Элл и по пути к Изумрудному городу.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28662" y="5286388"/>
            <a:ext cx="44508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/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На этом дереве в ларце смерть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</a:rPr>
              <a:t>Кащеева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 .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6314" y="285728"/>
            <a:ext cx="4572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857232"/>
            <a:ext cx="228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  <a:endParaRPr lang="ru-RU" sz="3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f0289bb6-9969-5e69-b3a3-f6b88844dec4.jf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57364"/>
            <a:ext cx="9144000" cy="45943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2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484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</a:rPr>
              <a:t>«Путаница» </a:t>
            </a:r>
          </a:p>
          <a:p>
            <a:pPr algn="ctr"/>
            <a:r>
              <a:rPr lang="ru-RU" sz="2400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Найди  и запиши растения, которые выращивают люди.</a:t>
            </a:r>
            <a:endParaRPr lang="ru-RU" sz="2400" i="1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CE6519C-A0C0-41E8-FDCC-A5C2A82D37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142985"/>
            <a:ext cx="6934065" cy="57150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1530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B94A747D-4D0D-A6F6-F7E8-1DA0DDED4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66" y="1715228"/>
            <a:ext cx="2588146" cy="17137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FE91F0D-384C-3A0F-17B7-0318A112A8B7}"/>
              </a:ext>
            </a:extLst>
          </p:cNvPr>
          <p:cNvSpPr txBox="1"/>
          <p:nvPr/>
        </p:nvSpPr>
        <p:spPr>
          <a:xfrm>
            <a:off x="335926" y="3429000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тимофеевка</a:t>
            </a:r>
            <a:endParaRPr lang="ru-RU" dirty="0"/>
          </a:p>
        </p:txBody>
      </p:sp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46440FD5-9DCE-D3F9-F2F5-B6CD988803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716" y="1715228"/>
            <a:ext cx="2588147" cy="17137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DCE3850-9B85-FEEB-5CF4-5F8684394B06}"/>
              </a:ext>
            </a:extLst>
          </p:cNvPr>
          <p:cNvSpPr txBox="1"/>
          <p:nvPr/>
        </p:nvSpPr>
        <p:spPr>
          <a:xfrm>
            <a:off x="3198414" y="3429000"/>
            <a:ext cx="35821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клевер</a:t>
            </a:r>
            <a:endParaRPr lang="ru-RU" dirty="0"/>
          </a:p>
        </p:txBody>
      </p:sp>
      <p:pic>
        <p:nvPicPr>
          <p:cNvPr id="2054" name="Picture 6" descr="Picture background">
            <a:extLst>
              <a:ext uri="{FF2B5EF4-FFF2-40B4-BE49-F238E27FC236}">
                <a16:creationId xmlns="" xmlns:a16="http://schemas.microsoft.com/office/drawing/2014/main" id="{DFD28FDF-B6C5-B2D9-1C73-CF301779D0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765" y="1715228"/>
            <a:ext cx="2705309" cy="17137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9A0B876-FADC-BAB7-43E7-C06F730F356B}"/>
              </a:ext>
            </a:extLst>
          </p:cNvPr>
          <p:cNvSpPr txBox="1"/>
          <p:nvPr/>
        </p:nvSpPr>
        <p:spPr>
          <a:xfrm>
            <a:off x="6102765" y="3573016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хлопчатник</a:t>
            </a:r>
            <a:endParaRPr lang="ru-RU" dirty="0"/>
          </a:p>
        </p:txBody>
      </p:sp>
      <p:pic>
        <p:nvPicPr>
          <p:cNvPr id="2056" name="Picture 8" descr="Picture background">
            <a:extLst>
              <a:ext uri="{FF2B5EF4-FFF2-40B4-BE49-F238E27FC236}">
                <a16:creationId xmlns="" xmlns:a16="http://schemas.microsoft.com/office/drawing/2014/main" id="{45A3231C-2D42-D283-5A5C-1F9FF0634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195" y="4146503"/>
            <a:ext cx="2602650" cy="17405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924C3F5-76D6-2E26-D3AA-E2CBF1DE7274}"/>
              </a:ext>
            </a:extLst>
          </p:cNvPr>
          <p:cNvSpPr txBox="1"/>
          <p:nvPr/>
        </p:nvSpPr>
        <p:spPr>
          <a:xfrm>
            <a:off x="1691680" y="5887025"/>
            <a:ext cx="53386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лён</a:t>
            </a:r>
            <a:endParaRPr lang="ru-RU" dirty="0"/>
          </a:p>
        </p:txBody>
      </p:sp>
      <p:pic>
        <p:nvPicPr>
          <p:cNvPr id="2058" name="Picture 10" descr="Picture background">
            <a:extLst>
              <a:ext uri="{FF2B5EF4-FFF2-40B4-BE49-F238E27FC236}">
                <a16:creationId xmlns="" xmlns:a16="http://schemas.microsoft.com/office/drawing/2014/main" id="{0482965E-C200-B19F-8FB9-E53FB2711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298" y="4146503"/>
            <a:ext cx="2830042" cy="17405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C593D5CE-1BC2-4F3B-CA0B-F6658049EE53}"/>
              </a:ext>
            </a:extLst>
          </p:cNvPr>
          <p:cNvSpPr txBox="1"/>
          <p:nvPr/>
        </p:nvSpPr>
        <p:spPr>
          <a:xfrm>
            <a:off x="4627298" y="5937292"/>
            <a:ext cx="53386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кормовая свёкла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4805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007710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Как назывались исторические записи, которые вёл монах?</a:t>
            </a:r>
          </a:p>
        </p:txBody>
      </p:sp>
      <p:pic>
        <p:nvPicPr>
          <p:cNvPr id="15362" name="Picture 2" descr="Умъ молодь не дошелъ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49" r="2410"/>
          <a:stretch/>
        </p:blipFill>
        <p:spPr bwMode="auto">
          <a:xfrm>
            <a:off x="1738745" y="2420888"/>
            <a:ext cx="5666509" cy="39408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71736" y="428604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86380" y="0"/>
            <a:ext cx="3857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algn="ctr"/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8588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1736" y="428604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86380" y="0"/>
            <a:ext cx="38576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итература</a:t>
            </a:r>
            <a:endParaRPr lang="ru-RU" cap="all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2071678"/>
            <a:ext cx="9144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3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7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етопись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1736" y="428604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86380" y="0"/>
            <a:ext cx="38576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cap="all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1357298"/>
            <a:ext cx="52387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latin typeface="Bookman Old Style" pitchFamily="18" charset="0"/>
              </a:rPr>
              <a:t>___в</a:t>
            </a:r>
            <a:r>
              <a:rPr lang="ru-RU" sz="3600" b="1" dirty="0" smtClean="0">
                <a:latin typeface="Bookman Old Style" pitchFamily="18" charset="0"/>
              </a:rPr>
              <a:t> </a:t>
            </a:r>
            <a:r>
              <a:rPr lang="ru-RU" sz="3600" b="1" dirty="0" smtClean="0">
                <a:latin typeface="Bookman Old Style" pitchFamily="18" charset="0"/>
              </a:rPr>
              <a:t>поле не воин. </a:t>
            </a:r>
            <a:endParaRPr lang="ru-RU" sz="3600" b="1" dirty="0" smtClean="0"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0232" y="2357430"/>
            <a:ext cx="51635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err="1" smtClean="0">
                <a:latin typeface="Bookman Old Style" pitchFamily="18" charset="0"/>
              </a:rPr>
              <a:t>___одного</a:t>
            </a:r>
            <a:r>
              <a:rPr lang="ru-RU" sz="3600" b="1" dirty="0" smtClean="0">
                <a:latin typeface="Bookman Old Style" pitchFamily="18" charset="0"/>
              </a:rPr>
              <a:t> </a:t>
            </a:r>
            <a:r>
              <a:rPr lang="ru-RU" sz="3600" b="1" dirty="0" smtClean="0">
                <a:latin typeface="Bookman Old Style" pitchFamily="18" charset="0"/>
              </a:rPr>
              <a:t>не ждут. </a:t>
            </a:r>
            <a:endParaRPr lang="ru-RU" sz="3600" b="1" dirty="0" smtClean="0"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02" y="3357562"/>
            <a:ext cx="8643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latin typeface="Bookman Old Style" pitchFamily="18" charset="0"/>
              </a:rPr>
              <a:t>___голова</a:t>
            </a:r>
            <a:r>
              <a:rPr lang="ru-RU" sz="3600" b="1" dirty="0" smtClean="0">
                <a:latin typeface="Bookman Old Style" pitchFamily="18" charset="0"/>
              </a:rPr>
              <a:t> </a:t>
            </a:r>
            <a:r>
              <a:rPr lang="ru-RU" sz="3600" b="1" dirty="0" smtClean="0">
                <a:latin typeface="Bookman Old Style" pitchFamily="18" charset="0"/>
              </a:rPr>
              <a:t>хорошо, </a:t>
            </a:r>
            <a:r>
              <a:rPr lang="ru-RU" sz="3600" b="1" dirty="0" smtClean="0">
                <a:latin typeface="Bookman Old Style" pitchFamily="18" charset="0"/>
              </a:rPr>
              <a:t>а ___ лучше.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4357694"/>
            <a:ext cx="814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Bookman Old Style" pitchFamily="18" charset="0"/>
              </a:rPr>
              <a:t>___ раз </a:t>
            </a:r>
            <a:r>
              <a:rPr lang="ru-RU" sz="3600" b="1" dirty="0" smtClean="0">
                <a:latin typeface="Bookman Old Style" pitchFamily="18" charset="0"/>
              </a:rPr>
              <a:t>отмерь, </a:t>
            </a:r>
            <a:r>
              <a:rPr lang="ru-RU" sz="3600" b="1" dirty="0" smtClean="0">
                <a:latin typeface="Bookman Old Style" pitchFamily="18" charset="0"/>
              </a:rPr>
              <a:t>___ раз </a:t>
            </a:r>
            <a:r>
              <a:rPr lang="ru-RU" sz="3600" b="1" dirty="0" smtClean="0">
                <a:latin typeface="Bookman Old Style" pitchFamily="18" charset="0"/>
              </a:rPr>
              <a:t>отрежь. </a:t>
            </a:r>
            <a:endParaRPr lang="ru-RU" sz="3600" b="1" dirty="0" smtClean="0">
              <a:latin typeface="Bookman Old Style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85852" y="5357826"/>
            <a:ext cx="71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Bookman Old Style" pitchFamily="18" charset="0"/>
              </a:rPr>
              <a:t>___ за </a:t>
            </a:r>
            <a:r>
              <a:rPr lang="ru-RU" sz="3600" b="1" dirty="0" smtClean="0">
                <a:latin typeface="Bookman Old Style" pitchFamily="18" charset="0"/>
              </a:rPr>
              <a:t>всех и все </a:t>
            </a:r>
            <a:r>
              <a:rPr lang="ru-RU" sz="3600" b="1" dirty="0" smtClean="0">
                <a:latin typeface="Bookman Old Style" pitchFamily="18" charset="0"/>
              </a:rPr>
              <a:t>за ___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143240" y="1214422"/>
            <a:ext cx="5918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Bookman Old Style" pitchFamily="18" charset="0"/>
              </a:rPr>
              <a:t>1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14546" y="2214554"/>
            <a:ext cx="5918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Bookman Old Style" pitchFamily="18" charset="0"/>
              </a:rPr>
              <a:t>7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1538" y="3214686"/>
            <a:ext cx="5918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Bookman Old Style" pitchFamily="18" charset="0"/>
              </a:rPr>
              <a:t>1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43636" y="3214686"/>
            <a:ext cx="5918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Bookman Old Style" pitchFamily="18" charset="0"/>
              </a:rPr>
              <a:t>2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1538" y="4214818"/>
            <a:ext cx="5918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Bookman Old Style" pitchFamily="18" charset="0"/>
              </a:rPr>
              <a:t>7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57752" y="4214818"/>
            <a:ext cx="5918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Bookman Old Style" pitchFamily="18" charset="0"/>
              </a:rPr>
              <a:t>1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43108" y="5214950"/>
            <a:ext cx="5918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Bookman Old Style" pitchFamily="18" charset="0"/>
              </a:rPr>
              <a:t>1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929454" y="5214950"/>
            <a:ext cx="6703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Bookman Old Style" pitchFamily="18" charset="0"/>
              </a:rPr>
              <a:t>1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F:\Диск F\ИЛЛЮСТРАЦИИ\posISmRXeXs.jpg"/>
          <p:cNvPicPr/>
          <p:nvPr/>
        </p:nvPicPr>
        <p:blipFill>
          <a:blip r:embed="rId2"/>
          <a:srcRect r="66526" b="49220"/>
          <a:stretch>
            <a:fillRect/>
          </a:stretch>
        </p:blipFill>
        <p:spPr bwMode="auto">
          <a:xfrm>
            <a:off x="1571604" y="1428736"/>
            <a:ext cx="614366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824671" y="11663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Отгадайте ребусы</a:t>
            </a:r>
          </a:p>
        </p:txBody>
      </p:sp>
      <p:sp>
        <p:nvSpPr>
          <p:cNvPr id="3" name="Прямоугольник 2"/>
          <p:cNvSpPr/>
          <p:nvPr/>
        </p:nvSpPr>
        <p:spPr>
          <a:xfrm rot="20182158">
            <a:off x="245278" y="470574"/>
            <a:ext cx="181529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905"/>
                <a:solidFill>
                  <a:srgbClr val="0070C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БОНУС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F:\Диск F\ИЛЛЮСТРАЦИИ\posISmRXeXs.jpg"/>
          <p:cNvPicPr/>
          <p:nvPr/>
        </p:nvPicPr>
        <p:blipFill>
          <a:blip r:embed="rId2"/>
          <a:srcRect l="33474" r="33457" b="49220"/>
          <a:stretch>
            <a:fillRect/>
          </a:stretch>
        </p:blipFill>
        <p:spPr bwMode="auto">
          <a:xfrm>
            <a:off x="1571604" y="1428736"/>
            <a:ext cx="614366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Диск F\ИЛЛЮСТРАЦИИ\posISmRXeXs.jpg"/>
          <p:cNvPicPr/>
          <p:nvPr/>
        </p:nvPicPr>
        <p:blipFill>
          <a:blip r:embed="rId2"/>
          <a:srcRect l="66543" b="49220"/>
          <a:stretch>
            <a:fillRect/>
          </a:stretch>
        </p:blipFill>
        <p:spPr bwMode="auto">
          <a:xfrm>
            <a:off x="1571604" y="1428736"/>
            <a:ext cx="614366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F:\Диск F\ИЛЛЮСТРАЦИИ\posISmRXeXs.jpg"/>
          <p:cNvPicPr/>
          <p:nvPr/>
        </p:nvPicPr>
        <p:blipFill>
          <a:blip r:embed="rId2"/>
          <a:srcRect t="50780" r="66526"/>
          <a:stretch>
            <a:fillRect/>
          </a:stretch>
        </p:blipFill>
        <p:spPr bwMode="auto">
          <a:xfrm>
            <a:off x="1571604" y="1428736"/>
            <a:ext cx="614366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F:\Диск F\ИЛЛЮСТРАЦИИ\posISmRXeXs.jpg"/>
          <p:cNvPicPr/>
          <p:nvPr/>
        </p:nvPicPr>
        <p:blipFill>
          <a:blip r:embed="rId2"/>
          <a:srcRect l="33474" t="49894" r="33457"/>
          <a:stretch>
            <a:fillRect/>
          </a:stretch>
        </p:blipFill>
        <p:spPr bwMode="auto">
          <a:xfrm>
            <a:off x="1571604" y="1428736"/>
            <a:ext cx="614366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F:\Диск F\ИЛЛЮСТРАЦИИ\posISmRXeXs.jpg"/>
          <p:cNvPicPr/>
          <p:nvPr/>
        </p:nvPicPr>
        <p:blipFill>
          <a:blip r:embed="rId2"/>
          <a:srcRect l="66543" t="50780"/>
          <a:stretch>
            <a:fillRect/>
          </a:stretch>
        </p:blipFill>
        <p:spPr bwMode="auto">
          <a:xfrm>
            <a:off x="1571604" y="1428736"/>
            <a:ext cx="614366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708904">
            <a:off x="2738549" y="1136373"/>
            <a:ext cx="73581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Конкурс КАПИТАНОВ</a:t>
            </a:r>
          </a:p>
        </p:txBody>
      </p:sp>
      <p:pic>
        <p:nvPicPr>
          <p:cNvPr id="28674" name="Picture 2" descr="http://s1.hostingkartinok.com/uploads/images/2012/11/07f5828f501ad32ceeebaa5d9000804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473047">
            <a:off x="2025767" y="-15574"/>
            <a:ext cx="2435164" cy="1892605"/>
          </a:xfrm>
          <a:prstGeom prst="rect">
            <a:avLst/>
          </a:prstGeom>
          <a:noFill/>
        </p:spPr>
      </p:pic>
      <p:pic>
        <p:nvPicPr>
          <p:cNvPr id="6" name="Picture 2" descr="http://s1.hostingkartinok.com/uploads/images/2012/11/07f5828f501ad32ceeebaa5d9000804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715359" flipH="1">
            <a:off x="6660979" y="-105756"/>
            <a:ext cx="2135300" cy="2069260"/>
          </a:xfrm>
          <a:prstGeom prst="rect">
            <a:avLst/>
          </a:prstGeom>
          <a:noFill/>
        </p:spPr>
      </p:pic>
      <p:pic>
        <p:nvPicPr>
          <p:cNvPr id="7" name="Picture 2" descr="http://s1.hostingkartinok.com/uploads/images/2012/11/07f5828f501ad32ceeebaa5d9000804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4786314" y="1714488"/>
            <a:ext cx="2431271" cy="2356077"/>
          </a:xfrm>
          <a:prstGeom prst="rect">
            <a:avLst/>
          </a:prstGeom>
          <a:noFill/>
        </p:spPr>
      </p:pic>
      <p:pic>
        <p:nvPicPr>
          <p:cNvPr id="11" name="Рисунок 10" descr="2009416192325343778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1428736"/>
            <a:ext cx="5237686" cy="3919535"/>
          </a:xfrm>
          <a:prstGeom prst="roundRect">
            <a:avLst>
              <a:gd name="adj" fmla="val 30337"/>
            </a:avLst>
          </a:prstGeom>
          <a:effectLst>
            <a:softEdge rad="63500"/>
          </a:effectLst>
        </p:spPr>
      </p:pic>
      <p:pic>
        <p:nvPicPr>
          <p:cNvPr id="12" name="Рисунок 11" descr="8423cb8af25c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tretch>
            <a:fillRect/>
          </a:stretch>
        </p:blipFill>
        <p:spPr>
          <a:xfrm flipH="1" flipV="1">
            <a:off x="4691026" y="2995045"/>
            <a:ext cx="4452974" cy="3862955"/>
          </a:xfrm>
          <a:prstGeom prst="rect">
            <a:avLst/>
          </a:prstGeom>
        </p:spPr>
      </p:pic>
      <p:pic>
        <p:nvPicPr>
          <p:cNvPr id="2" name="pesnya_kapitanov_minus_0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7584" y="587727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301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edu.likenul.com/tw_files2/urls_1/118/d-117740/117740_html_7f5901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576" y="1714488"/>
            <a:ext cx="6819082" cy="407196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1708904">
            <a:off x="2738549" y="1136373"/>
            <a:ext cx="73581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Игровая минутка</a:t>
            </a:r>
          </a:p>
        </p:txBody>
      </p:sp>
      <p:pic>
        <p:nvPicPr>
          <p:cNvPr id="4" name="Picture 2" descr="http://s1.hostingkartinok.com/uploads/images/2012/11/07f5828f501ad32ceeebaa5d9000804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100382">
            <a:off x="1833136" y="-3991"/>
            <a:ext cx="2836989" cy="2204903"/>
          </a:xfrm>
          <a:prstGeom prst="rect">
            <a:avLst/>
          </a:prstGeom>
          <a:noFill/>
        </p:spPr>
      </p:pic>
      <p:pic>
        <p:nvPicPr>
          <p:cNvPr id="5" name="Picture 2" descr="http://s1.hostingkartinok.com/uploads/images/2012/11/07f5828f501ad32ceeebaa5d9000804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715359" flipH="1">
            <a:off x="6660979" y="-105756"/>
            <a:ext cx="2135300" cy="2069260"/>
          </a:xfrm>
          <a:prstGeom prst="rect">
            <a:avLst/>
          </a:prstGeom>
          <a:noFill/>
        </p:spPr>
      </p:pic>
      <p:pic>
        <p:nvPicPr>
          <p:cNvPr id="6" name="Picture 2" descr="http://s1.hostingkartinok.com/uploads/images/2012/11/07f5828f501ad32ceeebaa5d9000804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939047">
            <a:off x="5736877" y="4102843"/>
            <a:ext cx="2950576" cy="28593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1736" y="428604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86414" y="0"/>
            <a:ext cx="33575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</a:p>
          <a:p>
            <a:pPr algn="ctr"/>
            <a:r>
              <a:rPr lang="ru-RU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282" y="1785926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рой яму другому -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43306" y="1785926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 в неё попадёшь.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4348" y="2285992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Встречают по одёжке -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43372" y="2214554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провожают по уму.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14348" y="2786058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Ученье свет,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57422" y="2786058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а неученье тьма.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4348" y="3286124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Терпенье и труд -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14678" y="3286124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всё перетрут.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14348" y="3786190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Сделал дело -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71736" y="3786190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гуляй смело.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4348" y="4286256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Слово не воробей -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86116" y="4286256"/>
            <a:ext cx="4929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вылетит, не поймаешь.</a:t>
            </a:r>
          </a:p>
        </p:txBody>
      </p:sp>
    </p:spTree>
    <p:extLst>
      <p:ext uri="{BB962C8B-B14F-4D97-AF65-F5344CB8AC3E}">
        <p14:creationId xmlns="" xmlns:p14="http://schemas.microsoft.com/office/powerpoint/2010/main" val="190162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sharik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27351"/>
            <a:ext cx="9144000" cy="4661297"/>
          </a:xfrm>
          <a:prstGeom prst="rect">
            <a:avLst/>
          </a:prstGeom>
        </p:spPr>
      </p:pic>
      <p:pic>
        <p:nvPicPr>
          <p:cNvPr id="73732" name="Picture 4" descr="http://ok-alanya.com/wp-content/uploads/2015/12/organizatsii.png"/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214282" y="785794"/>
            <a:ext cx="4633793" cy="400052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1708904">
            <a:off x="2738549" y="1136373"/>
            <a:ext cx="73581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НАГРАЖДЕНИЕ </a:t>
            </a:r>
          </a:p>
        </p:txBody>
      </p:sp>
      <p:pic>
        <p:nvPicPr>
          <p:cNvPr id="4" name="Picture 2" descr="http://s1.hostingkartinok.com/uploads/images/2012/11/07f5828f501ad32ceeebaa5d9000804b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100382">
            <a:off x="4673612" y="1613690"/>
            <a:ext cx="2691773" cy="2092041"/>
          </a:xfrm>
          <a:prstGeom prst="rect">
            <a:avLst/>
          </a:prstGeom>
          <a:noFill/>
        </p:spPr>
      </p:pic>
      <p:pic>
        <p:nvPicPr>
          <p:cNvPr id="5" name="Picture 2" descr="http://s1.hostingkartinok.com/uploads/images/2012/11/07f5828f501ad32ceeebaa5d9000804b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715359" flipH="1">
            <a:off x="6660979" y="-105756"/>
            <a:ext cx="2135300" cy="2069260"/>
          </a:xfrm>
          <a:prstGeom prst="rect">
            <a:avLst/>
          </a:prstGeom>
          <a:noFill/>
        </p:spPr>
      </p:pic>
      <p:pic>
        <p:nvPicPr>
          <p:cNvPr id="6" name="Picture 2" descr="http://s1.hostingkartinok.com/uploads/images/2012/11/07f5828f501ad32ceeebaa5d9000804b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8746024" flipH="1" flipV="1">
            <a:off x="5618109" y="2695510"/>
            <a:ext cx="2950576" cy="2859321"/>
          </a:xfrm>
          <a:prstGeom prst="rect">
            <a:avLst/>
          </a:prstGeom>
          <a:noFill/>
        </p:spPr>
      </p:pic>
      <p:pic>
        <p:nvPicPr>
          <p:cNvPr id="7" name="Brejn-Ring_-_Pobeda_(Dydki.info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99592" y="410438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0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462-tajmera-s-okonchaniem-cherez-1-minutu-60-sekund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2" name="Рисунок 1" descr="07 countdown down up 02b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0" y="2000250"/>
            <a:ext cx="8572500" cy="2857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759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1736" y="428604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86414" y="0"/>
            <a:ext cx="33575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</a:p>
          <a:p>
            <a:pPr algn="ctr"/>
            <a:r>
              <a:rPr lang="ru-RU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20" y="1285860"/>
            <a:ext cx="3000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Илья Муромец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86116" y="1285860"/>
            <a:ext cx="2515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Гулливер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00760" y="1357298"/>
            <a:ext cx="2740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Гарри Поттер</a:t>
            </a:r>
          </a:p>
        </p:txBody>
      </p:sp>
      <p:sp>
        <p:nvSpPr>
          <p:cNvPr id="10" name="AutoShape 4" descr="👍 Путешествия Гулливера (Гулливер в стране лилипутов). Джонатан Свифт 🐱 |  Сказки для детей. Рассказы и сказки с картинка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 descr="ИЛ.png"/>
          <p:cNvPicPr>
            <a:picLocks noChangeAspect="1"/>
          </p:cNvPicPr>
          <p:nvPr/>
        </p:nvPicPr>
        <p:blipFill>
          <a:blip r:embed="rId2"/>
          <a:srcRect l="13333" r="15556"/>
          <a:stretch>
            <a:fillRect/>
          </a:stretch>
        </p:blipFill>
        <p:spPr>
          <a:xfrm>
            <a:off x="0" y="1928802"/>
            <a:ext cx="2928926" cy="4118802"/>
          </a:xfrm>
          <a:prstGeom prst="rect">
            <a:avLst/>
          </a:prstGeom>
        </p:spPr>
      </p:pic>
      <p:pic>
        <p:nvPicPr>
          <p:cNvPr id="13" name="Рисунок 12" descr="ГУУ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272" y="2071678"/>
            <a:ext cx="2686174" cy="3859136"/>
          </a:xfrm>
          <a:prstGeom prst="rect">
            <a:avLst/>
          </a:prstGeom>
        </p:spPr>
      </p:pic>
      <p:pic>
        <p:nvPicPr>
          <p:cNvPr id="14" name="Рисунок 13" descr="ГАР.jpg"/>
          <p:cNvPicPr>
            <a:picLocks noChangeAspect="1"/>
          </p:cNvPicPr>
          <p:nvPr/>
        </p:nvPicPr>
        <p:blipFill>
          <a:blip r:embed="rId4"/>
          <a:srcRect l="18750" t="6250" r="15625" b="3125"/>
          <a:stretch>
            <a:fillRect/>
          </a:stretch>
        </p:blipFill>
        <p:spPr>
          <a:xfrm>
            <a:off x="5929322" y="2000240"/>
            <a:ext cx="2845203" cy="39290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8464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1736" y="428604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86414" y="0"/>
            <a:ext cx="33575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</a:p>
          <a:p>
            <a:pPr algn="ctr"/>
            <a:r>
              <a:rPr lang="ru-RU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596" y="1285860"/>
            <a:ext cx="3000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Алеша Попович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16" y="1285860"/>
            <a:ext cx="2515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Золушка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72198" y="1357298"/>
            <a:ext cx="2740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Уинсдей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AutoShape 4" descr="👍 Путешествия Гулливера (Гулливер в стране лилипутов). Джонатан Свифт 🐱 |  Сказки для детей. Рассказы и сказки с картинка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 descr="ЗОЛ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rcRect l="16250" r="16250"/>
          <a:stretch>
            <a:fillRect/>
          </a:stretch>
        </p:blipFill>
        <p:spPr>
          <a:xfrm>
            <a:off x="3214678" y="1934097"/>
            <a:ext cx="2857520" cy="4233333"/>
          </a:xfrm>
          <a:prstGeom prst="rect">
            <a:avLst/>
          </a:prstGeom>
        </p:spPr>
      </p:pic>
      <p:pic>
        <p:nvPicPr>
          <p:cNvPr id="17" name="Рисунок 16" descr="foni-papik-pro-5xv1-p-kartinki-alesha-popovich-na-prozrachnom-fo-5.png"/>
          <p:cNvPicPr>
            <a:picLocks noChangeAspect="1"/>
          </p:cNvPicPr>
          <p:nvPr/>
        </p:nvPicPr>
        <p:blipFill>
          <a:blip r:embed="rId3"/>
          <a:srcRect l="25781" t="2083" r="28906"/>
          <a:stretch>
            <a:fillRect/>
          </a:stretch>
        </p:blipFill>
        <p:spPr>
          <a:xfrm>
            <a:off x="357158" y="1928802"/>
            <a:ext cx="2571768" cy="4168023"/>
          </a:xfrm>
          <a:prstGeom prst="rect">
            <a:avLst/>
          </a:prstGeom>
        </p:spPr>
      </p:pic>
      <p:pic>
        <p:nvPicPr>
          <p:cNvPr id="18" name="Рисунок 17" descr="УУУУ.jpg"/>
          <p:cNvPicPr>
            <a:picLocks noChangeAspect="1"/>
          </p:cNvPicPr>
          <p:nvPr/>
        </p:nvPicPr>
        <p:blipFill>
          <a:blip r:embed="rId4"/>
          <a:srcRect b="11111"/>
          <a:stretch>
            <a:fillRect/>
          </a:stretch>
        </p:blipFill>
        <p:spPr>
          <a:xfrm>
            <a:off x="6429388" y="1928802"/>
            <a:ext cx="2214578" cy="42022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8464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908720"/>
            <a:ext cx="54172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Сколько лет дедушке?</a:t>
            </a:r>
          </a:p>
        </p:txBody>
      </p:sp>
      <p:pic>
        <p:nvPicPr>
          <p:cNvPr id="2050" name="Picture 2" descr="Дедушка — раскраски для детей скачать онлайн бесплатн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114" y="1916832"/>
            <a:ext cx="3600400" cy="3600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2462-tajmera-s-okonchaniem-cherez-1-minutu-60-sekund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84368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41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6226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1736" y="428604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86414" y="0"/>
            <a:ext cx="33575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</a:p>
          <a:p>
            <a:pPr algn="ctr"/>
            <a:r>
              <a:rPr lang="ru-RU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67744" y="2214554"/>
            <a:ext cx="4661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Дедушке 102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1052736"/>
            <a:ext cx="41719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За сколько дней?</a:t>
            </a:r>
          </a:p>
        </p:txBody>
      </p:sp>
      <p:pic>
        <p:nvPicPr>
          <p:cNvPr id="4098" name="Picture 2" descr="Движение Земли — урок. Окружающий мир, 1 класс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132856"/>
            <a:ext cx="5715000" cy="349567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2462-tajmera-s-okonchaniem-cherez-1-minutu-60-sekund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84368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5894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6226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1736" y="428604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раунд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86380" y="0"/>
            <a:ext cx="3857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algn="ctr"/>
            <a:r>
              <a:rPr lang="ru-RU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034" y="1340768"/>
            <a:ext cx="82153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За 365 дней и ещё 1/4 дня Земля совершает </a:t>
            </a:r>
          </a:p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полный оборот вокруг Солнца</a:t>
            </a:r>
          </a:p>
        </p:txBody>
      </p:sp>
      <p:pic>
        <p:nvPicPr>
          <p:cNvPr id="6146" name="Picture 2" descr="10. Обращение Земли вокруг Солнц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527" y="3819867"/>
            <a:ext cx="3932384" cy="2718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1597</TotalTime>
  <Words>509</Words>
  <Application>Microsoft Office PowerPoint</Application>
  <PresentationFormat>Экран (4:3)</PresentationFormat>
  <Paragraphs>195</Paragraphs>
  <Slides>31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lidij_sergeevna</cp:lastModifiedBy>
  <cp:revision>87</cp:revision>
  <dcterms:created xsi:type="dcterms:W3CDTF">2017-01-16T06:22:52Z</dcterms:created>
  <dcterms:modified xsi:type="dcterms:W3CDTF">2025-10-13T17:48:24Z</dcterms:modified>
</cp:coreProperties>
</file>